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1"/>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5" r:id="rId52"/>
    <p:sldId id="466" r:id="rId53"/>
    <p:sldId id="467" r:id="rId54"/>
    <p:sldId id="468" r:id="rId55"/>
    <p:sldId id="469" r:id="rId56"/>
    <p:sldId id="470" r:id="rId57"/>
    <p:sldId id="471" r:id="rId58"/>
    <p:sldId id="409" r:id="rId59"/>
    <p:sldId id="410" r:id="rId60"/>
    <p:sldId id="411" r:id="rId61"/>
    <p:sldId id="434" r:id="rId62"/>
    <p:sldId id="435" r:id="rId63"/>
    <p:sldId id="436" r:id="rId64"/>
    <p:sldId id="421" r:id="rId65"/>
    <p:sldId id="422" r:id="rId66"/>
    <p:sldId id="423" r:id="rId67"/>
    <p:sldId id="424" r:id="rId68"/>
    <p:sldId id="425" r:id="rId69"/>
    <p:sldId id="426" r:id="rId70"/>
    <p:sldId id="427" r:id="rId71"/>
    <p:sldId id="428" r:id="rId72"/>
    <p:sldId id="429" r:id="rId73"/>
    <p:sldId id="430" r:id="rId74"/>
    <p:sldId id="382" r:id="rId75"/>
    <p:sldId id="383" r:id="rId76"/>
    <p:sldId id="384" r:id="rId77"/>
    <p:sldId id="385" r:id="rId78"/>
    <p:sldId id="437" r:id="rId79"/>
    <p:sldId id="438" r:id="rId80"/>
    <p:sldId id="439" r:id="rId81"/>
    <p:sldId id="440" r:id="rId82"/>
    <p:sldId id="441" r:id="rId83"/>
    <p:sldId id="442" r:id="rId84"/>
    <p:sldId id="398" r:id="rId85"/>
    <p:sldId id="412" r:id="rId86"/>
    <p:sldId id="413" r:id="rId87"/>
    <p:sldId id="414" r:id="rId88"/>
    <p:sldId id="415" r:id="rId89"/>
    <p:sldId id="416" r:id="rId90"/>
    <p:sldId id="417" r:id="rId91"/>
    <p:sldId id="418" r:id="rId92"/>
    <p:sldId id="419" r:id="rId93"/>
    <p:sldId id="420" r:id="rId94"/>
    <p:sldId id="388" r:id="rId95"/>
    <p:sldId id="389" r:id="rId96"/>
    <p:sldId id="390" r:id="rId97"/>
    <p:sldId id="391" r:id="rId98"/>
    <p:sldId id="392" r:id="rId99"/>
    <p:sldId id="393" r:id="rId100"/>
    <p:sldId id="394" r:id="rId101"/>
    <p:sldId id="395" r:id="rId102"/>
    <p:sldId id="396" r:id="rId103"/>
    <p:sldId id="397" r:id="rId104"/>
    <p:sldId id="399" r:id="rId105"/>
    <p:sldId id="473" r:id="rId106"/>
    <p:sldId id="475" r:id="rId107"/>
    <p:sldId id="476" r:id="rId108"/>
    <p:sldId id="477" r:id="rId109"/>
    <p:sldId id="478" r:id="rId110"/>
    <p:sldId id="474" r:id="rId111"/>
    <p:sldId id="479" r:id="rId112"/>
    <p:sldId id="480" r:id="rId113"/>
    <p:sldId id="481" r:id="rId114"/>
    <p:sldId id="482" r:id="rId115"/>
    <p:sldId id="443" r:id="rId116"/>
    <p:sldId id="444" r:id="rId117"/>
    <p:sldId id="445" r:id="rId118"/>
    <p:sldId id="446" r:id="rId119"/>
    <p:sldId id="447" r:id="rId120"/>
    <p:sldId id="448" r:id="rId121"/>
    <p:sldId id="405" r:id="rId122"/>
    <p:sldId id="449" r:id="rId123"/>
    <p:sldId id="450" r:id="rId124"/>
    <p:sldId id="451" r:id="rId125"/>
    <p:sldId id="452" r:id="rId126"/>
    <p:sldId id="453" r:id="rId127"/>
    <p:sldId id="400" r:id="rId128"/>
    <p:sldId id="401" r:id="rId129"/>
    <p:sldId id="270"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38" autoAdjust="0"/>
    <p:restoredTop sz="96860" autoAdjust="0"/>
  </p:normalViewPr>
  <p:slideViewPr>
    <p:cSldViewPr snapToGrid="0">
      <p:cViewPr varScale="1">
        <p:scale>
          <a:sx n="129" d="100"/>
          <a:sy n="129" d="100"/>
        </p:scale>
        <p:origin x="1049"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05/01/2025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E49FD52-3D1F-DD7D-3B5F-9D4CE1CB4B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74039-2B0F-124A-33E2-4EA6AB9AF92D}"/>
              </a:ext>
            </a:extLst>
          </p:cNvPr>
          <p:cNvSpPr>
            <a:spLocks noGrp="1"/>
          </p:cNvSpPr>
          <p:nvPr>
            <p:ph idx="1"/>
          </p:nvPr>
        </p:nvSpPr>
        <p:spPr>
          <a:xfrm>
            <a:off x="857842" y="651009"/>
            <a:ext cx="10724247" cy="4683838"/>
          </a:xfrm>
        </p:spPr>
        <p:txBody>
          <a:bodyPr>
            <a:noAutofit/>
          </a:bodyPr>
          <a:lstStyle/>
          <a:p>
            <a:pPr>
              <a:lnSpc>
                <a:spcPct val="110000"/>
              </a:lnSpc>
            </a:pPr>
            <a:endParaRPr lang="en-US" sz="1800" dirty="0">
              <a:solidFill>
                <a:srgbClr val="000000"/>
              </a:solidFill>
              <a:latin typeface="Tw Cen MT (Body)"/>
            </a:endParaRPr>
          </a:p>
          <a:p>
            <a:pPr lvl="1">
              <a:lnSpc>
                <a:spcPct val="110000"/>
              </a:lnSpc>
            </a:pPr>
            <a:r>
              <a:rPr lang="en-US" sz="2100" dirty="0">
                <a:solidFill>
                  <a:srgbClr val="000000"/>
                </a:solidFill>
                <a:latin typeface="Tw Cen MT (Body)"/>
              </a:rPr>
              <a:t>This chapter d</a:t>
            </a:r>
            <a:r>
              <a:rPr lang="en-US" sz="2100" b="0" i="0" dirty="0">
                <a:solidFill>
                  <a:srgbClr val="000000"/>
                </a:solidFill>
                <a:effectLst/>
                <a:latin typeface="Tw Cen MT (Body)"/>
              </a:rPr>
              <a:t>escribes the way in which foreign models and applications interact with a VHPI tool and the way in which the tool executes VHDL and foreign models</a:t>
            </a:r>
          </a:p>
          <a:p>
            <a:pPr lvl="1">
              <a:lnSpc>
                <a:spcPct val="110000"/>
              </a:lnSpc>
            </a:pPr>
            <a:r>
              <a:rPr lang="en-US" sz="2100" b="0" i="0" dirty="0">
                <a:solidFill>
                  <a:srgbClr val="000000"/>
                </a:solidFill>
                <a:effectLst/>
                <a:latin typeface="Tw Cen MT (Body)"/>
              </a:rPr>
              <a:t>A foreign model is a design entity whose architecture is decorated with the 'FOREIGN attribute in the form described in this clause, or a subprogram similarly decorated</a:t>
            </a:r>
          </a:p>
          <a:p>
            <a:pPr lvl="1">
              <a:lnSpc>
                <a:spcPct val="110000"/>
              </a:lnSpc>
            </a:pPr>
            <a:r>
              <a:rPr lang="en-US" sz="2100" b="0" i="0" dirty="0">
                <a:solidFill>
                  <a:srgbClr val="000000"/>
                </a:solidFill>
                <a:effectLst/>
                <a:latin typeface="Tw Cen MT (Body)"/>
              </a:rPr>
              <a:t>A foreign application is a VHPI program that does not correspond to design entities or subprograms declared in the VHDL model</a:t>
            </a:r>
          </a:p>
          <a:p>
            <a:pPr lvl="1">
              <a:lnSpc>
                <a:spcPct val="110000"/>
              </a:lnSpc>
            </a:pPr>
            <a:r>
              <a:rPr lang="en-US" sz="2100" dirty="0">
                <a:solidFill>
                  <a:srgbClr val="000000"/>
                </a:solidFill>
                <a:latin typeface="Tw Cen MT (Body)"/>
              </a:rPr>
              <a:t>The VHPI supports various execution phases of a VHDL tool</a:t>
            </a:r>
          </a:p>
          <a:p>
            <a:pPr lvl="1">
              <a:lnSpc>
                <a:spcPct val="110000"/>
              </a:lnSpc>
            </a:pPr>
            <a:r>
              <a:rPr lang="en-US" sz="2100" dirty="0">
                <a:solidFill>
                  <a:srgbClr val="000000"/>
                </a:solidFill>
                <a:latin typeface="Tw Cen MT (Body)"/>
              </a:rPr>
              <a:t>Each phase is identified by a value of the enumeration type </a:t>
            </a:r>
            <a:r>
              <a:rPr lang="en-US" sz="2100" b="1" dirty="0" err="1">
                <a:solidFill>
                  <a:srgbClr val="000000"/>
                </a:solidFill>
                <a:latin typeface="Tw Cen MT (Body)"/>
              </a:rPr>
              <a:t>vhpiPhaseT</a:t>
            </a:r>
            <a:r>
              <a:rPr lang="en-US" sz="2100" dirty="0">
                <a:solidFill>
                  <a:srgbClr val="000000"/>
                </a:solidFill>
                <a:latin typeface="Tw Cen MT (Body)"/>
              </a:rPr>
              <a:t> </a:t>
            </a:r>
          </a:p>
          <a:p>
            <a:pPr lvl="1">
              <a:lnSpc>
                <a:spcPct val="110000"/>
              </a:lnSpc>
            </a:pPr>
            <a:r>
              <a:rPr lang="en-US" sz="2100" dirty="0">
                <a:solidFill>
                  <a:srgbClr val="000000"/>
                </a:solidFill>
                <a:latin typeface="Tw Cen MT (Body)"/>
              </a:rPr>
              <a:t>A VHPI program determines the current phase of the VHDL tool by calling the VHPI routine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supplying the value </a:t>
            </a:r>
            <a:r>
              <a:rPr lang="en-US" sz="2100" b="1" dirty="0" err="1">
                <a:solidFill>
                  <a:srgbClr val="000000"/>
                </a:solidFill>
                <a:latin typeface="Tw Cen MT (Body)"/>
              </a:rPr>
              <a:t>vhpiPhaseP</a:t>
            </a:r>
            <a:r>
              <a:rPr lang="en-US" sz="2100" dirty="0">
                <a:solidFill>
                  <a:srgbClr val="000000"/>
                </a:solidFill>
                <a:latin typeface="Tw Cen MT (Body)"/>
              </a:rPr>
              <a:t> as the first parameter and </a:t>
            </a:r>
            <a:r>
              <a:rPr lang="en-US" sz="2100" b="1" dirty="0">
                <a:solidFill>
                  <a:srgbClr val="000000"/>
                </a:solidFill>
                <a:latin typeface="Tw Cen MT (Body)"/>
              </a:rPr>
              <a:t>NULL</a:t>
            </a:r>
            <a:r>
              <a:rPr lang="en-US" sz="2100" dirty="0">
                <a:solidFill>
                  <a:srgbClr val="000000"/>
                </a:solidFill>
                <a:latin typeface="Tw Cen MT (Body)"/>
              </a:rPr>
              <a:t> as the second parameter and the return value of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is one of the values of </a:t>
            </a:r>
            <a:r>
              <a:rPr lang="en-US" sz="2100" b="1" dirty="0" err="1">
                <a:solidFill>
                  <a:srgbClr val="000000"/>
                </a:solidFill>
                <a:latin typeface="Tw Cen MT (Body)"/>
              </a:rPr>
              <a:t>vhpiPhaseT</a:t>
            </a: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22222E64-EA66-C357-E9F3-92843F804B3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F4ED637-2407-3327-C7E6-1E9D0E9635A3}"/>
              </a:ext>
            </a:extLst>
          </p:cNvPr>
          <p:cNvSpPr txBox="1">
            <a:spLocks/>
          </p:cNvSpPr>
          <p:nvPr/>
        </p:nvSpPr>
        <p:spPr bwMode="auto">
          <a:xfrm>
            <a:off x="1168" y="651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20.1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44308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0E599C0-1978-F643-849C-F6FA17BFE01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5423611-BF8D-6B79-DFC7-BE79925B45B7}"/>
              </a:ext>
            </a:extLst>
          </p:cNvPr>
          <p:cNvSpPr>
            <a:spLocks noGrp="1"/>
          </p:cNvSpPr>
          <p:nvPr>
            <p:ph idx="1"/>
          </p:nvPr>
        </p:nvSpPr>
        <p:spPr>
          <a:xfrm>
            <a:off x="1329829" y="594405"/>
            <a:ext cx="11374041" cy="4683838"/>
          </a:xfrm>
        </p:spPr>
        <p:txBody>
          <a:bodyPr>
            <a:noAutofit/>
          </a:bodyPr>
          <a:lstStyle/>
          <a:p>
            <a:pPr marL="0" indent="0">
              <a:lnSpc>
                <a:spcPct val="110000"/>
              </a:lnSpc>
              <a:buNone/>
            </a:pPr>
            <a:r>
              <a:rPr lang="en-US" sz="2000" dirty="0">
                <a:solidFill>
                  <a:srgbClr val="000000"/>
                </a:solidFill>
              </a:rPr>
              <a:t>In temporal order, the VHDL tool execution phases are:</a:t>
            </a:r>
          </a:p>
          <a:p>
            <a:pPr marL="0" indent="0">
              <a:buNone/>
            </a:pPr>
            <a:r>
              <a:rPr lang="en-US" sz="2000" b="1" i="0" dirty="0">
                <a:solidFill>
                  <a:srgbClr val="FF0000"/>
                </a:solidFill>
                <a:effectLst/>
              </a:rPr>
              <a:t>20.2 </a:t>
            </a:r>
            <a:r>
              <a:rPr lang="en-US" sz="2000" b="1" i="0" dirty="0" err="1">
                <a:solidFill>
                  <a:srgbClr val="000000"/>
                </a:solidFill>
                <a:effectLst/>
              </a:rPr>
              <a:t>vhpiRegistrationPhase</a:t>
            </a:r>
            <a:r>
              <a:rPr lang="en-US" sz="2000" b="1" i="0" dirty="0">
                <a:solidFill>
                  <a:srgbClr val="000000"/>
                </a:solidFill>
                <a:effectLst/>
              </a:rPr>
              <a:t>:</a:t>
            </a:r>
            <a:r>
              <a:rPr lang="en-US" sz="2000" i="0" dirty="0">
                <a:solidFill>
                  <a:srgbClr val="000000"/>
                </a:solidFill>
                <a:effectLst/>
              </a:rPr>
              <a:t> indicates the tool has begun executing</a:t>
            </a:r>
          </a:p>
          <a:p>
            <a:pPr lvl="1">
              <a:buFont typeface="Courier New" panose="02070309020205020404" pitchFamily="49" charset="0"/>
              <a:buChar char="o"/>
            </a:pPr>
            <a:r>
              <a:rPr lang="en-US" b="0" i="0" dirty="0">
                <a:solidFill>
                  <a:srgbClr val="000000"/>
                </a:solidFill>
                <a:effectLst/>
              </a:rPr>
              <a:t>Foreign models, applications, and libraries of foreign models are registered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vhpiCbStartOfTool</a:t>
            </a:r>
            <a:r>
              <a:rPr lang="en-US" b="0" i="0" dirty="0">
                <a:solidFill>
                  <a:srgbClr val="000000"/>
                </a:solidFill>
                <a:effectLst/>
              </a:rPr>
              <a:t> callback is executed</a:t>
            </a:r>
            <a:r>
              <a:rPr lang="en-US" dirty="0"/>
              <a:t> </a:t>
            </a:r>
            <a:endParaRPr lang="en-US" b="1" dirty="0">
              <a:solidFill>
                <a:srgbClr val="000000"/>
              </a:solidFill>
            </a:endParaRPr>
          </a:p>
          <a:p>
            <a:pPr marL="0" indent="0">
              <a:buNone/>
            </a:pPr>
            <a:r>
              <a:rPr lang="en-US" sz="2000" b="1" i="0" dirty="0">
                <a:solidFill>
                  <a:srgbClr val="FF0000"/>
                </a:solidFill>
                <a:effectLst/>
              </a:rPr>
              <a:t>20.3 </a:t>
            </a:r>
            <a:r>
              <a:rPr lang="en-US" sz="2000" b="1" i="0" dirty="0" err="1">
                <a:solidFill>
                  <a:srgbClr val="000000"/>
                </a:solidFill>
                <a:effectLst/>
              </a:rPr>
              <a:t>vhpiAnalysisPhase</a:t>
            </a:r>
            <a:r>
              <a:rPr lang="en-US" sz="2000" b="1" i="0" dirty="0">
                <a:solidFill>
                  <a:srgbClr val="000000"/>
                </a:solidFill>
                <a:effectLst/>
              </a:rPr>
              <a:t>:</a:t>
            </a:r>
            <a:r>
              <a:rPr lang="en-US" sz="2000" b="0" i="0" dirty="0">
                <a:solidFill>
                  <a:srgbClr val="000000"/>
                </a:solidFill>
                <a:effectLst/>
              </a:rPr>
              <a:t> The analysis of a design file is occurring</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vhpiCbStartOfAnalysis</a:t>
            </a:r>
            <a:r>
              <a:rPr lang="en-US" b="0" i="0" dirty="0">
                <a:solidFill>
                  <a:srgbClr val="000000"/>
                </a:solidFill>
                <a:effectLst/>
              </a:rPr>
              <a:t> callback is executed</a:t>
            </a:r>
          </a:p>
          <a:p>
            <a:pPr lvl="1">
              <a:buFont typeface="Courier New" panose="02070309020205020404" pitchFamily="49" charset="0"/>
              <a:buChar char="o"/>
            </a:pPr>
            <a:r>
              <a:rPr lang="en-US" b="0" i="0" dirty="0">
                <a:solidFill>
                  <a:srgbClr val="000000"/>
                </a:solidFill>
                <a:effectLst/>
              </a:rPr>
              <a:t>One or more design files are analyzed (the manner is not specified by this standard)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vhpiCbEndOfAnalysis</a:t>
            </a:r>
            <a:r>
              <a:rPr lang="en-US" b="0" i="0" dirty="0">
                <a:solidFill>
                  <a:srgbClr val="000000"/>
                </a:solidFill>
                <a:effectLst/>
              </a:rPr>
              <a:t> callback is executed</a:t>
            </a:r>
          </a:p>
          <a:p>
            <a:pPr marL="0" indent="0">
              <a:buNone/>
            </a:pPr>
            <a:r>
              <a:rPr lang="en-US" sz="2000" b="1" i="0" dirty="0">
                <a:solidFill>
                  <a:srgbClr val="FF0000"/>
                </a:solidFill>
                <a:effectLst/>
              </a:rPr>
              <a:t>20.4 </a:t>
            </a:r>
            <a:r>
              <a:rPr lang="en-US" sz="2000" b="1" i="0" dirty="0" err="1">
                <a:solidFill>
                  <a:srgbClr val="000000"/>
                </a:solidFill>
                <a:effectLst/>
              </a:rPr>
              <a:t>vhpiElaborationPhase</a:t>
            </a:r>
            <a:r>
              <a:rPr lang="en-US" sz="2000" b="1" i="0" dirty="0">
                <a:solidFill>
                  <a:srgbClr val="000000"/>
                </a:solidFill>
                <a:effectLst/>
              </a:rPr>
              <a:t>: </a:t>
            </a:r>
            <a:r>
              <a:rPr lang="en-US" sz="2000" b="0" i="0" dirty="0">
                <a:solidFill>
                  <a:srgbClr val="000000"/>
                </a:solidFill>
                <a:effectLst/>
              </a:rPr>
              <a:t>The static elaboration of a design hierarchy is occurring</a:t>
            </a:r>
          </a:p>
          <a:p>
            <a:pPr lvl="1">
              <a:buFont typeface="Courier New" panose="02070309020205020404" pitchFamily="49" charset="0"/>
              <a:buChar char="o"/>
            </a:pPr>
            <a:r>
              <a:rPr lang="en-US" dirty="0">
                <a:solidFill>
                  <a:srgbClr val="000000"/>
                </a:solidFill>
              </a:rPr>
              <a:t>Each registered and enabled </a:t>
            </a:r>
            <a:r>
              <a:rPr lang="en-US" dirty="0" err="1">
                <a:solidFill>
                  <a:srgbClr val="000000"/>
                </a:solidFill>
              </a:rPr>
              <a:t>vhpiCbStartOfElaboration</a:t>
            </a:r>
            <a:r>
              <a:rPr lang="en-US" dirty="0">
                <a:solidFill>
                  <a:srgbClr val="000000"/>
                </a:solidFill>
              </a:rPr>
              <a:t> callback is executed</a:t>
            </a:r>
          </a:p>
          <a:p>
            <a:pPr lvl="1">
              <a:buFont typeface="Courier New" panose="02070309020205020404" pitchFamily="49" charset="0"/>
              <a:buChar char="o"/>
            </a:pPr>
            <a:r>
              <a:rPr lang="en-US" dirty="0">
                <a:solidFill>
                  <a:srgbClr val="000000"/>
                </a:solidFill>
              </a:rPr>
              <a:t>The design hierarchy is elaborated </a:t>
            </a:r>
          </a:p>
          <a:p>
            <a:pPr lvl="1">
              <a:buFont typeface="Courier New" panose="02070309020205020404" pitchFamily="49" charset="0"/>
              <a:buChar char="o"/>
            </a:pPr>
            <a:r>
              <a:rPr lang="en-US" dirty="0">
                <a:solidFill>
                  <a:srgbClr val="000000"/>
                </a:solidFill>
              </a:rPr>
              <a:t>Each registered and enabled </a:t>
            </a:r>
            <a:r>
              <a:rPr lang="en-US" b="1" dirty="0" err="1">
                <a:solidFill>
                  <a:srgbClr val="000000"/>
                </a:solidFill>
              </a:rPr>
              <a:t>vhpiCbEndOfElaboration</a:t>
            </a:r>
            <a:r>
              <a:rPr lang="en-US" dirty="0">
                <a:solidFill>
                  <a:srgbClr val="000000"/>
                </a:solidFill>
              </a:rPr>
              <a:t> callback is executed </a:t>
            </a:r>
            <a:endParaRPr lang="en-US" b="0" i="0" dirty="0">
              <a:solidFill>
                <a:srgbClr val="000000"/>
              </a:solidFill>
              <a:effectLst/>
            </a:endParaRPr>
          </a:p>
          <a:p>
            <a:pPr marL="0" indent="0">
              <a:buNone/>
            </a:pPr>
            <a:r>
              <a:rPr lang="en-US" sz="2000" b="1" i="0" dirty="0">
                <a:solidFill>
                  <a:srgbClr val="FF0000"/>
                </a:solidFill>
                <a:effectLst/>
              </a:rPr>
              <a:t>20.5 </a:t>
            </a:r>
            <a:r>
              <a:rPr lang="en-US" sz="2000" b="1" i="0" dirty="0" err="1">
                <a:solidFill>
                  <a:srgbClr val="000000"/>
                </a:solidFill>
                <a:effectLst/>
              </a:rPr>
              <a:t>vhpiInitializationPhase</a:t>
            </a:r>
            <a:r>
              <a:rPr lang="en-US" sz="2000" b="1" i="0" dirty="0">
                <a:solidFill>
                  <a:srgbClr val="000000"/>
                </a:solidFill>
                <a:effectLst/>
              </a:rPr>
              <a:t>: The </a:t>
            </a:r>
            <a:r>
              <a:rPr lang="en-US" sz="2000" b="0" i="0" dirty="0">
                <a:solidFill>
                  <a:srgbClr val="000000"/>
                </a:solidFill>
                <a:effectLst/>
              </a:rPr>
              <a:t>initialization of an elaborated design hierarchy is occurring</a:t>
            </a:r>
          </a:p>
          <a:p>
            <a:pPr marL="0" indent="0">
              <a:buNone/>
            </a:pPr>
            <a:r>
              <a:rPr lang="en-US" sz="2000" b="1" i="0" dirty="0">
                <a:solidFill>
                  <a:srgbClr val="FF0000"/>
                </a:solidFill>
                <a:effectLst/>
              </a:rPr>
              <a:t>20.6 </a:t>
            </a:r>
            <a:r>
              <a:rPr lang="en-US" sz="2000" b="1" i="0" dirty="0" err="1">
                <a:solidFill>
                  <a:srgbClr val="000000"/>
                </a:solidFill>
                <a:effectLst/>
              </a:rPr>
              <a:t>vhpiSimulationPhase</a:t>
            </a:r>
            <a:r>
              <a:rPr lang="en-US" sz="2000" b="1" i="0" dirty="0">
                <a:solidFill>
                  <a:srgbClr val="000000"/>
                </a:solidFill>
                <a:effectLst/>
              </a:rPr>
              <a:t>:</a:t>
            </a:r>
            <a:r>
              <a:rPr lang="en-US" sz="2000" b="0" i="0" dirty="0">
                <a:solidFill>
                  <a:srgbClr val="000000"/>
                </a:solidFill>
                <a:effectLst/>
              </a:rPr>
              <a:t> The execution of an elaborated and initialized design hierarchy is occurring</a:t>
            </a:r>
          </a:p>
          <a:p>
            <a:pPr marL="457200" lvl="1" indent="0">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795D75D1-5BE2-8BD2-04E0-D233811FFF0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54737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2AA1BC-AEEF-A22F-14D0-148A624EBFE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0C815D-9F6F-2A6B-A0A1-BEA554646C58}"/>
              </a:ext>
            </a:extLst>
          </p:cNvPr>
          <p:cNvSpPr>
            <a:spLocks noGrp="1"/>
          </p:cNvSpPr>
          <p:nvPr>
            <p:ph idx="1"/>
          </p:nvPr>
        </p:nvSpPr>
        <p:spPr>
          <a:xfrm>
            <a:off x="850857" y="594403"/>
            <a:ext cx="11493052" cy="4683838"/>
          </a:xfrm>
        </p:spPr>
        <p:txBody>
          <a:bodyPr>
            <a:noAutofit/>
          </a:bodyPr>
          <a:lstStyle/>
          <a:p>
            <a:pPr marL="457200" lvl="1" indent="0">
              <a:buNone/>
            </a:pPr>
            <a:r>
              <a:rPr lang="en-US" sz="1800" b="1" i="0" dirty="0">
                <a:solidFill>
                  <a:srgbClr val="FF0000"/>
                </a:solidFill>
                <a:effectLst/>
                <a:latin typeface="Tw Cen MT (Body)"/>
              </a:rPr>
              <a:t>20.7 </a:t>
            </a:r>
            <a:r>
              <a:rPr lang="en-US" sz="1800" b="1" i="0" dirty="0" err="1">
                <a:solidFill>
                  <a:srgbClr val="000000"/>
                </a:solidFill>
                <a:effectLst/>
                <a:latin typeface="Tw Cen MT (Body)"/>
              </a:rPr>
              <a:t>vhpiSavePhase</a:t>
            </a:r>
            <a:r>
              <a:rPr lang="en-US" sz="1800" b="1" i="0" dirty="0">
                <a:solidFill>
                  <a:srgbClr val="000000"/>
                </a:solidFill>
                <a:effectLst/>
                <a:latin typeface="Tw Cen MT (Body)"/>
              </a:rPr>
              <a:t>: </a:t>
            </a:r>
            <a:r>
              <a:rPr lang="en-US" sz="1800" b="0" i="0" dirty="0">
                <a:solidFill>
                  <a:srgbClr val="000000"/>
                </a:solidFill>
                <a:effectLst/>
                <a:latin typeface="Tw Cen MT (Body)"/>
              </a:rPr>
              <a:t>The current state of a VHDL model is being saved for possible restart</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save the current state of the VHDL model,                           which includes the time of the next simulation cycle, Tn.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vhpiCbStartOfSave</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vhpiCbEndOfSave</a:t>
            </a:r>
            <a:r>
              <a:rPr lang="en-US" sz="1600" dirty="0">
                <a:solidFill>
                  <a:srgbClr val="000000"/>
                </a:solidFill>
                <a:latin typeface="Tw Cen MT (Body)"/>
              </a:rPr>
              <a:t> callback is executed </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20.8 </a:t>
            </a:r>
            <a:r>
              <a:rPr lang="en-US" sz="1800" b="1" i="0" dirty="0" err="1">
                <a:solidFill>
                  <a:srgbClr val="000000"/>
                </a:solidFill>
                <a:effectLst/>
                <a:latin typeface="Tw Cen MT (Body)"/>
              </a:rPr>
              <a:t>vhpiRestartPhase</a:t>
            </a:r>
            <a:r>
              <a:rPr lang="en-US" sz="1800" b="1" i="0" dirty="0">
                <a:solidFill>
                  <a:srgbClr val="000000"/>
                </a:solidFill>
                <a:effectLst/>
                <a:latin typeface="Tw Cen MT (Body)"/>
              </a:rPr>
              <a:t>: </a:t>
            </a:r>
            <a:r>
              <a:rPr lang="en-US" sz="1800" b="0" i="0" dirty="0">
                <a:solidFill>
                  <a:srgbClr val="000000"/>
                </a:solidFill>
                <a:effectLst/>
                <a:latin typeface="Tw Cen MT (Body)"/>
              </a:rPr>
              <a:t>A previously saved VHDL model is being restarted from the point of its save</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restore the previously saved state of the VHDL model, including the time of the next simulation cycle, Tn (the manner is not specified by this standard)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vhpiCbStartOfRestart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vhpiCbEndOfRestart</a:t>
            </a:r>
            <a:r>
              <a:rPr lang="en-US" sz="1600" dirty="0">
                <a:solidFill>
                  <a:srgbClr val="000000"/>
                </a:solidFill>
                <a:latin typeface="Tw Cen MT (Body)"/>
              </a:rPr>
              <a:t> callback is executed</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20.9 </a:t>
            </a:r>
            <a:r>
              <a:rPr lang="en-US" sz="1800" b="1" i="0" dirty="0" err="1">
                <a:solidFill>
                  <a:srgbClr val="000000"/>
                </a:solidFill>
                <a:effectLst/>
                <a:latin typeface="Tw Cen MT (Body)"/>
              </a:rPr>
              <a:t>vhpiResetPhase</a:t>
            </a:r>
            <a:r>
              <a:rPr lang="en-US" sz="1800" b="1" i="0" dirty="0">
                <a:solidFill>
                  <a:srgbClr val="000000"/>
                </a:solidFill>
                <a:effectLst/>
                <a:latin typeface="Tw Cen MT (Body)"/>
              </a:rPr>
              <a:t>: </a:t>
            </a:r>
            <a:r>
              <a:rPr lang="en-US" sz="1800" b="0" i="0" dirty="0">
                <a:solidFill>
                  <a:srgbClr val="000000"/>
                </a:solidFill>
                <a:effectLst/>
                <a:latin typeface="Tw Cen MT (Body)"/>
              </a:rPr>
              <a:t>A VHDL model is being restarted from the state it was in at the end of initialization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vhpiCbStartOfReset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All callbacks except </a:t>
            </a:r>
            <a:r>
              <a:rPr lang="en-US" sz="1600" dirty="0" err="1">
                <a:solidFill>
                  <a:srgbClr val="000000"/>
                </a:solidFill>
                <a:latin typeface="Tw Cen MT (Body)"/>
              </a:rPr>
              <a:t>vhpiCbEndOfReset</a:t>
            </a:r>
            <a:r>
              <a:rPr lang="en-US" sz="1600" dirty="0">
                <a:solidFill>
                  <a:srgbClr val="000000"/>
                </a:solidFill>
                <a:latin typeface="Tw Cen MT (Body)"/>
              </a:rPr>
              <a:t> callbacks are removed</a:t>
            </a:r>
          </a:p>
          <a:p>
            <a:pPr lvl="2">
              <a:buFont typeface="Courier New" panose="02070309020205020404" pitchFamily="49" charset="0"/>
              <a:buChar char="o"/>
            </a:pPr>
            <a:r>
              <a:rPr lang="en-US" sz="1600" dirty="0">
                <a:solidFill>
                  <a:srgbClr val="000000"/>
                </a:solidFill>
                <a:latin typeface="Tw Cen MT (Body)"/>
              </a:rPr>
              <a:t>The projected output waveform of each driver is reset to its initial contents</a:t>
            </a:r>
          </a:p>
          <a:p>
            <a:pPr lvl="2">
              <a:buFont typeface="Courier New" panose="02070309020205020404" pitchFamily="49" charset="0"/>
              <a:buChar char="o"/>
            </a:pPr>
            <a:r>
              <a:rPr lang="en-US" sz="1600" dirty="0">
                <a:solidFill>
                  <a:srgbClr val="000000"/>
                </a:solidFill>
                <a:latin typeface="Tw Cen MT (Body)"/>
              </a:rPr>
              <a:t>The current time, Tc, is reset to be 0 ns</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vhpiCbEndOfReset</a:t>
            </a:r>
            <a:r>
              <a:rPr lang="en-US" sz="1600" dirty="0">
                <a:solidFill>
                  <a:srgbClr val="000000"/>
                </a:solidFill>
                <a:latin typeface="Tw Cen MT (Body)"/>
              </a:rPr>
              <a:t> callback is executed</a:t>
            </a:r>
            <a:endParaRPr lang="en-US" sz="16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20.10 </a:t>
            </a:r>
            <a:r>
              <a:rPr lang="en-US" sz="1800" b="1" i="0" dirty="0" err="1">
                <a:solidFill>
                  <a:srgbClr val="000000"/>
                </a:solidFill>
                <a:effectLst/>
                <a:latin typeface="Tw Cen MT (Body)"/>
              </a:rPr>
              <a:t>vhpiTerminationPhase</a:t>
            </a:r>
            <a:r>
              <a:rPr lang="en-US" sz="1800" b="1" i="0" dirty="0">
                <a:solidFill>
                  <a:srgbClr val="000000"/>
                </a:solidFill>
                <a:effectLst/>
                <a:latin typeface="Tw Cen MT (Body)"/>
              </a:rPr>
              <a:t>: </a:t>
            </a:r>
            <a:r>
              <a:rPr lang="en-US" sz="1800" b="0" i="0" dirty="0">
                <a:solidFill>
                  <a:srgbClr val="000000"/>
                </a:solidFill>
                <a:effectLst/>
                <a:latin typeface="Tw Cen MT (Body)"/>
              </a:rPr>
              <a:t>The tool is terminating</a:t>
            </a:r>
            <a:r>
              <a:rPr lang="en-US" sz="1800" dirty="0">
                <a:latin typeface="Tw Cen MT (Body)"/>
              </a:rPr>
              <a:t> </a:t>
            </a:r>
            <a:br>
              <a:rPr lang="en-US" sz="400" dirty="0"/>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35E2466A-A225-82DF-2448-863DF771C8A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9678051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5EA84DA-2F9E-CC7C-0A53-1343BCCE180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7EE9A75-106A-68B0-E07C-1147C3F05FB9}"/>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A </a:t>
            </a:r>
            <a:r>
              <a:rPr lang="en-US" sz="2100" b="0" i="1" dirty="0">
                <a:solidFill>
                  <a:srgbClr val="000000"/>
                </a:solidFill>
                <a:effectLst/>
                <a:latin typeface="Tw Cen MT (Body)"/>
              </a:rPr>
              <a:t>callback </a:t>
            </a:r>
            <a:r>
              <a:rPr lang="en-US" sz="2100" b="0" i="0" dirty="0">
                <a:solidFill>
                  <a:srgbClr val="000000"/>
                </a:solidFill>
                <a:effectLst/>
                <a:latin typeface="Tw Cen MT (Body)"/>
              </a:rPr>
              <a:t>is a mechanism for a VHPI program to gain control during tool execution</a:t>
            </a:r>
          </a:p>
          <a:p>
            <a:pPr lvl="1">
              <a:lnSpc>
                <a:spcPct val="110000"/>
              </a:lnSpc>
            </a:pPr>
            <a:r>
              <a:rPr lang="en-US" sz="2100" dirty="0">
                <a:solidFill>
                  <a:srgbClr val="000000"/>
                </a:solidFill>
                <a:latin typeface="Tw Cen MT (Body)"/>
              </a:rPr>
              <a:t>A VHPI program registers a callback, providing to the tool a reference to a callback function and a callback reason, specification of an event or events that may trigger execution of the callback function by the tool</a:t>
            </a:r>
          </a:p>
          <a:p>
            <a:pPr lvl="1">
              <a:lnSpc>
                <a:spcPct val="110000"/>
              </a:lnSpc>
            </a:pPr>
            <a:r>
              <a:rPr lang="en-US" sz="2100" dirty="0">
                <a:solidFill>
                  <a:srgbClr val="000000"/>
                </a:solidFill>
                <a:latin typeface="Tw Cen MT (Body)"/>
              </a:rPr>
              <a:t>Depending on the callback reason, a callback is either a one-time callback, meaning that the callback function is triggered at most once, or a repetitive callback, meaning that the callback function may be triggered multiple times</a:t>
            </a:r>
          </a:p>
          <a:p>
            <a:pPr lvl="1"/>
            <a:r>
              <a:rPr lang="en-US" sz="2100" b="0" i="0" dirty="0">
                <a:solidFill>
                  <a:srgbClr val="000000"/>
                </a:solidFill>
                <a:effectLst/>
                <a:latin typeface="Tw Cen MT (Body)"/>
              </a:rPr>
              <a:t>A callback is in one of three states:</a:t>
            </a:r>
          </a:p>
          <a:p>
            <a:pPr lvl="2">
              <a:buFont typeface="Courier New" panose="02070309020205020404" pitchFamily="49" charset="0"/>
              <a:buChar char="o"/>
            </a:pPr>
            <a:r>
              <a:rPr lang="en-US" sz="2100" b="1" i="1" dirty="0">
                <a:solidFill>
                  <a:srgbClr val="000000"/>
                </a:solidFill>
                <a:latin typeface="Tw Cen MT (Body)"/>
              </a:rPr>
              <a:t>Enabled</a:t>
            </a:r>
            <a:r>
              <a:rPr lang="en-US" sz="2100" i="1" dirty="0">
                <a:solidFill>
                  <a:srgbClr val="000000"/>
                </a:solidFill>
                <a:latin typeface="Tw Cen MT (Body)"/>
              </a:rPr>
              <a:t>  </a:t>
            </a:r>
            <a:r>
              <a:rPr lang="en-US" sz="600" i="1" dirty="0">
                <a:solidFill>
                  <a:srgbClr val="000000"/>
                </a:solidFill>
                <a:latin typeface="Tw Cen MT (Body)"/>
              </a:rPr>
              <a:t>  </a:t>
            </a:r>
            <a:r>
              <a:rPr lang="en-US" sz="2100" dirty="0">
                <a:solidFill>
                  <a:srgbClr val="000000"/>
                </a:solidFill>
                <a:latin typeface="Tw Cen MT (Body)"/>
              </a:rPr>
              <a:t>= the callback function will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Disabled</a:t>
            </a:r>
            <a:r>
              <a:rPr lang="en-US" sz="2100" b="0" i="1" dirty="0">
                <a:solidFill>
                  <a:srgbClr val="000000"/>
                </a:solidFill>
                <a:effectLst/>
                <a:latin typeface="Tw Cen MT (Body)"/>
              </a:rPr>
              <a:t> </a:t>
            </a:r>
            <a:r>
              <a:rPr lang="en-US" sz="500" i="1" dirty="0">
                <a:solidFill>
                  <a:srgbClr val="000000"/>
                </a:solidFill>
                <a:latin typeface="Tw Cen MT (Body)"/>
              </a:rPr>
              <a:t> </a:t>
            </a:r>
            <a:r>
              <a:rPr lang="en-US" sz="2100" b="0" i="0" dirty="0">
                <a:solidFill>
                  <a:srgbClr val="000000"/>
                </a:solidFill>
                <a:effectLst/>
                <a:latin typeface="Tw Cen MT (Body)"/>
              </a:rPr>
              <a:t>= the callback function will not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Mature</a:t>
            </a:r>
            <a:r>
              <a:rPr lang="en-US" sz="2100" b="0" i="1" dirty="0">
                <a:solidFill>
                  <a:srgbClr val="000000"/>
                </a:solidFill>
                <a:effectLst/>
                <a:latin typeface="Tw Cen MT (Body)"/>
              </a:rPr>
              <a:t>   </a:t>
            </a:r>
            <a:r>
              <a:rPr lang="en-US" sz="2100" b="0" i="0" dirty="0">
                <a:solidFill>
                  <a:srgbClr val="000000"/>
                </a:solidFill>
                <a:effectLst/>
                <a:latin typeface="Tw Cen MT (Body)"/>
              </a:rPr>
              <a:t>= the callback is a one-time callback whose trigger event has occurred</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F50BEC-84B4-BC54-7FDC-1DBB24BEE7F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63D322A2-4AA9-8377-053E-8A0CCF51BBD1}"/>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37467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824732" y="1003706"/>
            <a:ext cx="10724247" cy="4683838"/>
          </a:xfrm>
        </p:spPr>
        <p:txBody>
          <a:bodyPr>
            <a:noAutofit/>
          </a:bodyPr>
          <a:lstStyle/>
          <a:p>
            <a:pPr lvl="1">
              <a:lnSpc>
                <a:spcPct val="110000"/>
              </a:lnSpc>
            </a:pPr>
            <a:r>
              <a:rPr lang="en-US" sz="1900" b="0" i="0" dirty="0">
                <a:solidFill>
                  <a:srgbClr val="000000"/>
                </a:solidFill>
                <a:effectLst/>
                <a:latin typeface="Tw Cen MT (Body)"/>
              </a:rPr>
              <a:t>A callback is represented in the VHPI information model by an object of class </a:t>
            </a:r>
            <a:r>
              <a:rPr lang="en-US" sz="1900" b="1" i="0" dirty="0">
                <a:solidFill>
                  <a:srgbClr val="000000"/>
                </a:solidFill>
                <a:effectLst/>
                <a:latin typeface="Tw Cen MT (Body)"/>
              </a:rPr>
              <a:t>callback</a:t>
            </a:r>
          </a:p>
          <a:p>
            <a:pPr lvl="1">
              <a:lnSpc>
                <a:spcPct val="110000"/>
              </a:lnSpc>
            </a:pPr>
            <a:r>
              <a:rPr lang="en-US" sz="1900" b="0" i="0" dirty="0">
                <a:solidFill>
                  <a:srgbClr val="000000"/>
                </a:solidFill>
                <a:effectLst/>
                <a:latin typeface="Tw Cen MT (Body)"/>
              </a:rPr>
              <a:t>A VHPI program can obtain a handle to a callback object by navigating the information model</a:t>
            </a:r>
          </a:p>
          <a:p>
            <a:pPr lvl="1">
              <a:lnSpc>
                <a:spcPct val="110000"/>
              </a:lnSpc>
            </a:pPr>
            <a:r>
              <a:rPr lang="en-US" sz="1900" b="0" i="0" dirty="0">
                <a:solidFill>
                  <a:srgbClr val="000000"/>
                </a:solidFill>
                <a:effectLst/>
                <a:latin typeface="Tw Cen MT (Body)"/>
              </a:rPr>
              <a:t>The VHPI provides functions to register, remove, enable, and disable callbacks and to access information about callbacks</a:t>
            </a: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FD0986F0-0372-CE9C-70EB-D5C4393C440A}"/>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21.2 </a:t>
            </a:r>
            <a:r>
              <a:rPr lang="en-GB" sz="2400" b="1" dirty="0">
                <a:solidFill>
                  <a:schemeClr val="bg1"/>
                </a:solidFill>
                <a:latin typeface="Tw Cen MT (Body)"/>
                <a:ea typeface="+mj-ea"/>
                <a:cs typeface="Times New Roman" panose="02020603050405020304" pitchFamily="18" charset="0"/>
              </a:rPr>
              <a:t>Callback Functions</a:t>
            </a:r>
            <a:endParaRPr lang="en-GB" sz="2400" b="1" i="1" dirty="0">
              <a:solidFill>
                <a:schemeClr val="bg1"/>
              </a:solidFill>
              <a:latin typeface="Tw Cen MT (Body)"/>
              <a:cs typeface="Times New Roman" panose="02020603050405020304" pitchFamily="18" charset="0"/>
            </a:endParaRPr>
          </a:p>
        </p:txBody>
      </p:sp>
      <p:grpSp>
        <p:nvGrpSpPr>
          <p:cNvPr id="11" name="Group 10">
            <a:extLst>
              <a:ext uri="{FF2B5EF4-FFF2-40B4-BE49-F238E27FC236}">
                <a16:creationId xmlns:a16="http://schemas.microsoft.com/office/drawing/2014/main" id="{2C422475-9778-05DD-726C-D29E088C58F6}"/>
              </a:ext>
            </a:extLst>
          </p:cNvPr>
          <p:cNvGrpSpPr/>
          <p:nvPr/>
        </p:nvGrpSpPr>
        <p:grpSpPr>
          <a:xfrm>
            <a:off x="1168" y="2453689"/>
            <a:ext cx="12190832" cy="5119224"/>
            <a:chOff x="1168" y="2993614"/>
            <a:chExt cx="12190832" cy="5119224"/>
          </a:xfrm>
        </p:grpSpPr>
        <p:sp>
          <p:nvSpPr>
            <p:cNvPr id="9" name="Content Placeholder 2">
              <a:extLst>
                <a:ext uri="{FF2B5EF4-FFF2-40B4-BE49-F238E27FC236}">
                  <a16:creationId xmlns:a16="http://schemas.microsoft.com/office/drawing/2014/main" id="{C0A518F5-5CEC-ABAE-90B2-4B1ED7C62144}"/>
                </a:ext>
              </a:extLst>
            </p:cNvPr>
            <p:cNvSpPr txBox="1">
              <a:spLocks/>
            </p:cNvSpPr>
            <p:nvPr/>
          </p:nvSpPr>
          <p:spPr bwMode="auto">
            <a:xfrm>
              <a:off x="1168" y="29936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21.3 </a:t>
              </a:r>
              <a:r>
                <a:rPr lang="en-GB" sz="2400" b="1" dirty="0">
                  <a:solidFill>
                    <a:schemeClr val="bg1"/>
                  </a:solidFill>
                  <a:latin typeface="Tw Cen MT (Body)"/>
                  <a:ea typeface="+mj-ea"/>
                  <a:cs typeface="Times New Roman" panose="02020603050405020304" pitchFamily="18" charset="0"/>
                </a:rPr>
                <a:t>Callback Reasons</a:t>
              </a:r>
              <a:endParaRPr lang="en-GB" sz="24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13B7AF55-2C41-EEE3-75BA-7224BCBE486B}"/>
                </a:ext>
              </a:extLst>
            </p:cNvPr>
            <p:cNvSpPr txBox="1">
              <a:spLocks/>
            </p:cNvSpPr>
            <p:nvPr/>
          </p:nvSpPr>
          <p:spPr>
            <a:xfrm>
              <a:off x="863921" y="3429000"/>
              <a:ext cx="10724247" cy="46838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nSpc>
                  <a:spcPct val="110000"/>
                </a:lnSpc>
              </a:pPr>
              <a:r>
                <a:rPr lang="en-US" sz="1900" dirty="0">
                  <a:solidFill>
                    <a:srgbClr val="000000"/>
                  </a:solidFill>
                  <a:latin typeface="Tw Cen MT (Body)"/>
                </a:rPr>
                <a:t>Callback reasons are identified by enumeration constants, defined in the VHPI include file, whose names start with the characters </a:t>
              </a:r>
              <a:r>
                <a:rPr lang="en-US" sz="1900" b="1" dirty="0" err="1">
                  <a:solidFill>
                    <a:srgbClr val="000000"/>
                  </a:solidFill>
                  <a:latin typeface="Tw Cen MT (Body)"/>
                </a:rPr>
                <a:t>vhpiCb</a:t>
              </a:r>
              <a:endParaRPr lang="en-US" sz="1900" b="1" dirty="0">
                <a:solidFill>
                  <a:srgbClr val="000000"/>
                </a:solidFill>
                <a:latin typeface="Tw Cen MT (Body)"/>
              </a:endParaRPr>
            </a:p>
            <a:p>
              <a:pPr lvl="1">
                <a:lnSpc>
                  <a:spcPct val="110000"/>
                </a:lnSpc>
              </a:pPr>
              <a:r>
                <a:rPr lang="en-US" sz="1900" dirty="0">
                  <a:solidFill>
                    <a:srgbClr val="000000"/>
                  </a:solidFill>
                  <a:latin typeface="Tw Cen MT (Body)"/>
                </a:rPr>
                <a:t>The term </a:t>
              </a:r>
              <a:r>
                <a:rPr lang="en-US" sz="1900" b="1" i="1" dirty="0">
                  <a:solidFill>
                    <a:srgbClr val="000000"/>
                  </a:solidFill>
                  <a:latin typeface="Tw Cen MT (Body)"/>
                </a:rPr>
                <a:t>callback</a:t>
              </a:r>
              <a:r>
                <a:rPr lang="en-US" sz="1900" dirty="0">
                  <a:solidFill>
                    <a:srgbClr val="000000"/>
                  </a:solidFill>
                  <a:latin typeface="Tw Cen MT (Body)"/>
                </a:rPr>
                <a:t> qualified with an enumeration constant identifying a callback reason refers to a callback that is registered with the reason identified by the enumeration constant</a:t>
              </a:r>
            </a:p>
            <a:p>
              <a:pPr lvl="1">
                <a:lnSpc>
                  <a:spcPct val="110000"/>
                </a:lnSpc>
              </a:pPr>
              <a:r>
                <a:rPr lang="en-US" sz="1900" dirty="0">
                  <a:solidFill>
                    <a:srgbClr val="000000"/>
                  </a:solidFill>
                  <a:latin typeface="Tw Cen MT (Body)"/>
                </a:rPr>
                <a:t>This subclause specifies the values required, if any, in the </a:t>
              </a:r>
              <a:r>
                <a:rPr lang="en-US" sz="1900" b="1" dirty="0">
                  <a:solidFill>
                    <a:srgbClr val="000000"/>
                  </a:solidFill>
                  <a:latin typeface="Tw Cen MT (Body)"/>
                </a:rPr>
                <a:t>obj</a:t>
              </a:r>
              <a:r>
                <a:rPr lang="en-US" sz="1900" dirty="0">
                  <a:solidFill>
                    <a:srgbClr val="000000"/>
                  </a:solidFill>
                  <a:latin typeface="Tw Cen MT (Body)"/>
                </a:rPr>
                <a:t>, </a:t>
              </a:r>
              <a:r>
                <a:rPr lang="en-US" sz="1900" b="1" dirty="0">
                  <a:solidFill>
                    <a:srgbClr val="000000"/>
                  </a:solidFill>
                  <a:latin typeface="Tw Cen MT (Body)"/>
                </a:rPr>
                <a:t>time</a:t>
              </a:r>
              <a:r>
                <a:rPr lang="en-US" sz="1900" dirty="0">
                  <a:solidFill>
                    <a:srgbClr val="000000"/>
                  </a:solidFill>
                  <a:latin typeface="Tw Cen MT (Body)"/>
                </a:rPr>
                <a:t>, and </a:t>
              </a:r>
              <a:r>
                <a:rPr lang="en-US" sz="1900" b="1" dirty="0">
                  <a:solidFill>
                    <a:srgbClr val="000000"/>
                  </a:solidFill>
                  <a:latin typeface="Tw Cen MT (Body)"/>
                </a:rPr>
                <a:t>value</a:t>
              </a:r>
              <a:r>
                <a:rPr lang="en-US" sz="1900" dirty="0">
                  <a:solidFill>
                    <a:srgbClr val="000000"/>
                  </a:solidFill>
                  <a:latin typeface="Tw Cen MT (Body)"/>
                </a:rPr>
                <a:t> members of the callback data structure provided by a VHPI program upon registration of a callback for each reason</a:t>
              </a:r>
            </a:p>
            <a:p>
              <a:pPr lvl="1">
                <a:lnSpc>
                  <a:spcPct val="110000"/>
                </a:lnSpc>
              </a:pPr>
              <a:r>
                <a:rPr lang="en-US" sz="1900" b="0" i="0" dirty="0">
                  <a:solidFill>
                    <a:srgbClr val="000000"/>
                  </a:solidFill>
                  <a:effectLst/>
                  <a:latin typeface="Tw Cen MT (Body)"/>
                </a:rPr>
                <a:t>If a VHPI program provides a pointer to a time structure in the </a:t>
              </a:r>
              <a:r>
                <a:rPr lang="en-US" sz="1900" b="1" i="0" dirty="0">
                  <a:solidFill>
                    <a:srgbClr val="000000"/>
                  </a:solidFill>
                  <a:effectLst/>
                  <a:latin typeface="Tw Cen MT (Body)"/>
                </a:rPr>
                <a:t>time</a:t>
              </a:r>
              <a:r>
                <a:rPr lang="en-US" sz="1900" b="0" i="0" dirty="0">
                  <a:solidFill>
                    <a:srgbClr val="000000"/>
                  </a:solidFill>
                  <a:effectLst/>
                  <a:latin typeface="Tw Cen MT (Body)"/>
                </a:rPr>
                <a:t> member of a callback data structure, the VHPI program shall allocate the memory for the time structure</a:t>
              </a:r>
            </a:p>
            <a:p>
              <a:pPr lvl="1">
                <a:lnSpc>
                  <a:spcPct val="110000"/>
                </a:lnSpc>
              </a:pPr>
              <a:r>
                <a:rPr lang="en-US" sz="1900" b="0" i="0" dirty="0">
                  <a:solidFill>
                    <a:srgbClr val="000000"/>
                  </a:solidFill>
                  <a:effectLst/>
                  <a:latin typeface="Tw Cen MT (Body)"/>
                </a:rPr>
                <a:t>Similarly, if a VHPI program provides a pointer to a value structure in the </a:t>
              </a:r>
              <a:r>
                <a:rPr lang="en-US" sz="1900" b="1" i="0" dirty="0">
                  <a:solidFill>
                    <a:srgbClr val="000000"/>
                  </a:solidFill>
                  <a:effectLst/>
                  <a:latin typeface="Tw Cen MT (Body)"/>
                </a:rPr>
                <a:t>value</a:t>
              </a:r>
              <a:r>
                <a:rPr lang="en-US" sz="1900" b="0" i="0" dirty="0">
                  <a:solidFill>
                    <a:srgbClr val="000000"/>
                  </a:solidFill>
                  <a:effectLst/>
                  <a:latin typeface="Tw Cen MT (Body)"/>
                </a:rPr>
                <a:t> member of a callback data structure, the VHPI program shall allocate the memory for the value structure</a:t>
              </a:r>
              <a:br>
                <a:rPr lang="en-US" sz="800" dirty="0">
                  <a:latin typeface="Tw Cen MT (Body)"/>
                </a:rPr>
              </a:br>
              <a:br>
                <a:rPr lang="en-US" sz="850" dirty="0">
                  <a:latin typeface="Tw Cen MT (Body)"/>
                </a:rPr>
              </a:br>
              <a:br>
                <a:rPr lang="en-US" sz="1000" dirty="0">
                  <a:latin typeface="Tw Cen MT (Body)"/>
                </a:rPr>
              </a:br>
              <a:br>
                <a:rPr lang="en-US" sz="1400" dirty="0">
                  <a:latin typeface="Tw Cen MT (Body)"/>
                </a:rPr>
              </a:br>
              <a:endParaRPr lang="tr-TR" altLang="tr-TR" dirty="0">
                <a:solidFill>
                  <a:schemeClr val="bg1"/>
                </a:solidFill>
                <a:latin typeface="Tw Cen MT (Body)"/>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w Cen MT (Body)"/>
                  <a:cs typeface="Times New Roman" panose="02020603050405020304" pitchFamily="18" charset="0"/>
                </a:rPr>
              </a:br>
              <a:endParaRPr lang="tr-TR" altLang="tr-TR" sz="2700" dirty="0">
                <a:solidFill>
                  <a:schemeClr val="bg1"/>
                </a:solidFill>
                <a:latin typeface="Tw Cen MT (Body)"/>
                <a:cs typeface="Times New Roman" panose="02020603050405020304" pitchFamily="18" charset="0"/>
              </a:endParaRPr>
            </a:p>
            <a:p>
              <a:pPr>
                <a:lnSpc>
                  <a:spcPct val="110000"/>
                </a:lnSpc>
              </a:pPr>
              <a:endParaRPr lang="en-US" sz="2700" dirty="0">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grpSp>
    </p:spTree>
    <p:extLst>
      <p:ext uri="{BB962C8B-B14F-4D97-AF65-F5344CB8AC3E}">
        <p14:creationId xmlns:p14="http://schemas.microsoft.com/office/powerpoint/2010/main" val="33063014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18CFF5D-7D1A-9CBD-9587-21BACEDCCC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6D7CA17-11BD-A1D8-CE74-B74332B0B77E}"/>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Describes the data structures and operations provided in the VHPI for reading and updating values of objects in a VHDL model</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The VHPI header file (see Annex B) defines a number of data types that are used by VHPI function which  are described in this subclause (22.2)</a:t>
            </a:r>
          </a:p>
          <a:p>
            <a:pPr lvl="1">
              <a:lnSpc>
                <a:spcPct val="110000"/>
              </a:lnSpc>
            </a:pPr>
            <a:r>
              <a:rPr lang="en-US" sz="2100" dirty="0">
                <a:solidFill>
                  <a:srgbClr val="000000"/>
                </a:solidFill>
                <a:latin typeface="Tw Cen MT (Body)"/>
              </a:rPr>
              <a:t>It is an error if a VHPI program uses a given type described in this clause to represent a VHDL scalar type, and there are position numbers in the scalar type that exceed the range of position numbers that can be represented in the given type</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A VHPI program may read the value of certain objects in the design hierarchy information model using the </a:t>
            </a:r>
            <a:r>
              <a:rPr lang="en-US" sz="2100" b="1" dirty="0" err="1">
                <a:solidFill>
                  <a:srgbClr val="000000"/>
                </a:solidFill>
                <a:latin typeface="Tw Cen MT (Body)"/>
              </a:rPr>
              <a:t>vhpi_get_value</a:t>
            </a:r>
            <a:r>
              <a:rPr lang="en-US" sz="2100" b="1" dirty="0">
                <a:solidFill>
                  <a:srgbClr val="000000"/>
                </a:solidFill>
                <a:latin typeface="Tw Cen MT (Body)"/>
              </a:rPr>
              <a:t> </a:t>
            </a:r>
            <a:r>
              <a:rPr lang="en-US" sz="2100" dirty="0">
                <a:solidFill>
                  <a:srgbClr val="000000"/>
                </a:solidFill>
                <a:latin typeface="Tw Cen MT (Body)"/>
              </a:rPr>
              <a:t>function (see 23.19)</a:t>
            </a:r>
          </a:p>
          <a:p>
            <a:pPr lvl="1">
              <a:lnSpc>
                <a:spcPct val="110000"/>
              </a:lnSpc>
            </a:pPr>
            <a:r>
              <a:rPr lang="en-US" sz="2100" dirty="0">
                <a:solidFill>
                  <a:srgbClr val="000000"/>
                </a:solidFill>
                <a:latin typeface="Tw Cen MT (Body)"/>
              </a:rPr>
              <a:t>The objects for which it is legal to read the value are: an object of class </a:t>
            </a:r>
            <a:r>
              <a:rPr lang="en-US" sz="2100" b="1" dirty="0">
                <a:solidFill>
                  <a:srgbClr val="000000"/>
                </a:solidFill>
                <a:latin typeface="Tw Cen MT (Body)"/>
              </a:rPr>
              <a:t>name</a:t>
            </a:r>
            <a:r>
              <a:rPr lang="en-US" sz="2100" dirty="0">
                <a:solidFill>
                  <a:srgbClr val="000000"/>
                </a:solidFill>
                <a:latin typeface="Tw Cen MT (Body)"/>
              </a:rPr>
              <a:t> or </a:t>
            </a:r>
            <a:r>
              <a:rPr lang="en-US" sz="2100" b="1" dirty="0">
                <a:solidFill>
                  <a:srgbClr val="000000"/>
                </a:solidFill>
                <a:latin typeface="Tw Cen MT (Body)"/>
              </a:rPr>
              <a:t>driver</a:t>
            </a:r>
            <a:r>
              <a:rPr lang="en-US" sz="2100" dirty="0">
                <a:solidFill>
                  <a:srgbClr val="000000"/>
                </a:solidFill>
                <a:latin typeface="Tw Cen MT (Body)"/>
              </a:rPr>
              <a:t> or </a:t>
            </a:r>
            <a:r>
              <a:rPr lang="en-US" sz="2100" b="1" dirty="0">
                <a:solidFill>
                  <a:srgbClr val="000000"/>
                </a:solidFill>
                <a:latin typeface="Tw Cen MT (Body)"/>
              </a:rPr>
              <a:t>transaction</a:t>
            </a:r>
            <a:r>
              <a:rPr lang="en-US" sz="2100" dirty="0">
                <a:solidFill>
                  <a:srgbClr val="000000"/>
                </a:solidFill>
                <a:latin typeface="Tw Cen MT (Body)"/>
              </a:rPr>
              <a:t> or </a:t>
            </a:r>
            <a:r>
              <a:rPr lang="en-US" sz="2100" b="1" dirty="0">
                <a:solidFill>
                  <a:srgbClr val="000000"/>
                </a:solidFill>
                <a:latin typeface="Tw Cen MT (Body)"/>
              </a:rPr>
              <a:t>port</a:t>
            </a:r>
            <a:r>
              <a:rPr lang="en-US" sz="2100" dirty="0">
                <a:solidFill>
                  <a:srgbClr val="000000"/>
                </a:solidFill>
                <a:latin typeface="Tw Cen MT (Body)"/>
              </a:rPr>
              <a:t> or </a:t>
            </a:r>
            <a:r>
              <a:rPr lang="en-US" sz="2100" b="1" dirty="0">
                <a:solidFill>
                  <a:srgbClr val="000000"/>
                </a:solidFill>
                <a:latin typeface="Tw Cen MT (Body)"/>
              </a:rPr>
              <a:t>literal</a:t>
            </a:r>
            <a:r>
              <a:rPr lang="en-US" sz="2100" dirty="0">
                <a:solidFill>
                  <a:srgbClr val="000000"/>
                </a:solidFill>
                <a:latin typeface="Tw Cen MT (Body)"/>
              </a:rPr>
              <a:t> or </a:t>
            </a:r>
            <a:r>
              <a:rPr lang="en-US" sz="2100" b="1" dirty="0">
                <a:solidFill>
                  <a:srgbClr val="000000"/>
                </a:solidFill>
                <a:latin typeface="Tw Cen MT (Body)"/>
              </a:rPr>
              <a:t>expr</a:t>
            </a:r>
            <a:br>
              <a:rPr lang="en-US" sz="600" dirty="0"/>
            </a:br>
            <a:br>
              <a:rPr lang="en-US" sz="650" dirty="0">
                <a:latin typeface="Tw Cen MT (Body)"/>
              </a:rPr>
            </a:b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71587E-F727-5ADF-B284-A2C3FB0134D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BA24B139-C4AF-D2B3-6546-86ECEBEE6B7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3C32D85-A16A-29ED-AF53-F0136759FFA8}"/>
              </a:ext>
            </a:extLst>
          </p:cNvPr>
          <p:cNvSpPr txBox="1">
            <a:spLocks/>
          </p:cNvSpPr>
          <p:nvPr/>
        </p:nvSpPr>
        <p:spPr bwMode="auto">
          <a:xfrm>
            <a:off x="-1" y="182231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22.2 </a:t>
            </a:r>
            <a:r>
              <a:rPr lang="en-GB" sz="2400" b="1" dirty="0">
                <a:solidFill>
                  <a:schemeClr val="bg1"/>
                </a:solidFill>
                <a:latin typeface="Tw Cen MT (Body)"/>
                <a:ea typeface="+mj-ea"/>
                <a:cs typeface="Times New Roman" panose="02020603050405020304" pitchFamily="18" charset="0"/>
              </a:rPr>
              <a:t>Value Structures and types</a:t>
            </a:r>
          </a:p>
          <a:p>
            <a:pPr marL="0" indent="0">
              <a:buNone/>
            </a:pPr>
            <a:br>
              <a:rPr lang="en-US" sz="2800" dirty="0"/>
            </a:br>
            <a:endParaRPr lang="en-GB" sz="2400" b="1" dirty="0">
              <a:solidFill>
                <a:schemeClr val="bg1"/>
              </a:solidFill>
              <a:latin typeface="Tw Cen MT (Body)"/>
              <a:ea typeface="+mj-ea"/>
              <a:cs typeface="Times New Roman" panose="02020603050405020304" pitchFamily="18" charset="0"/>
            </a:endParaRPr>
          </a:p>
          <a:p>
            <a:pPr marL="0" indent="0">
              <a:spcAft>
                <a:spcPts val="1200"/>
              </a:spcAft>
              <a:buNone/>
            </a:pPr>
            <a:endParaRPr lang="en-GB" sz="24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B687773-AE0D-3931-C196-E1DBB5A2D354}"/>
              </a:ext>
            </a:extLst>
          </p:cNvPr>
          <p:cNvSpPr txBox="1">
            <a:spLocks/>
          </p:cNvSpPr>
          <p:nvPr/>
        </p:nvSpPr>
        <p:spPr bwMode="auto">
          <a:xfrm>
            <a:off x="-42375" y="413444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22.3 </a:t>
            </a:r>
            <a:r>
              <a:rPr lang="en-GB" sz="2400" b="1" dirty="0">
                <a:solidFill>
                  <a:schemeClr val="bg1"/>
                </a:solidFill>
                <a:latin typeface="Tw Cen MT (Body)"/>
                <a:ea typeface="+mj-ea"/>
                <a:cs typeface="Times New Roman" panose="02020603050405020304" pitchFamily="18" charset="0"/>
              </a:rPr>
              <a:t>Reading Object Values</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64897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F98FD9-FCCA-2D94-DF75-0929D609A5D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4DFFCA-8C0E-838C-53E2-A7F959386587}"/>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For each type of object whose value can be read using the </a:t>
            </a:r>
            <a:r>
              <a:rPr lang="en-US" sz="2100" b="1" i="0" dirty="0" err="1">
                <a:solidFill>
                  <a:srgbClr val="000000"/>
                </a:solidFill>
                <a:effectLst/>
                <a:latin typeface="Tw Cen MT (Body)"/>
              </a:rPr>
              <a:t>vhpi_get_value</a:t>
            </a:r>
            <a:r>
              <a:rPr lang="en-US" sz="2100" b="0" i="0" dirty="0">
                <a:solidFill>
                  <a:srgbClr val="000000"/>
                </a:solidFill>
                <a:effectLst/>
                <a:latin typeface="Tw Cen MT (Body)"/>
              </a:rPr>
              <a:t> function, there is a </a:t>
            </a:r>
            <a:r>
              <a:rPr lang="en-US" sz="2100" b="1" i="1" dirty="0">
                <a:solidFill>
                  <a:srgbClr val="000000"/>
                </a:solidFill>
                <a:effectLst/>
                <a:latin typeface="Tw Cen MT (Body)"/>
              </a:rPr>
              <a:t>native format</a:t>
            </a:r>
            <a:r>
              <a:rPr lang="en-US" sz="2100" b="0" i="0" dirty="0">
                <a:solidFill>
                  <a:srgbClr val="000000"/>
                </a:solidFill>
                <a:effectLst/>
                <a:latin typeface="Tw Cen MT (Body)"/>
              </a:rPr>
              <a:t>, defined as follows:</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1D959764-B929-C34E-49BA-BF805954F72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4FC5AE8-2F95-D7DA-C40C-78939390A0BB}"/>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22.4 </a:t>
            </a:r>
            <a:r>
              <a:rPr lang="en-GB" sz="2400" b="1" dirty="0">
                <a:solidFill>
                  <a:schemeClr val="bg1"/>
                </a:solidFill>
                <a:latin typeface="Tw Cen MT (Body)"/>
                <a:ea typeface="+mj-ea"/>
                <a:cs typeface="Times New Roman" panose="02020603050405020304" pitchFamily="18" charset="0"/>
              </a:rPr>
              <a:t>Formatting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0E789C7-AE60-ECDD-EB6C-67AF9998E264}"/>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pic>
        <p:nvPicPr>
          <p:cNvPr id="11" name="Picture 10">
            <a:extLst>
              <a:ext uri="{FF2B5EF4-FFF2-40B4-BE49-F238E27FC236}">
                <a16:creationId xmlns:a16="http://schemas.microsoft.com/office/drawing/2014/main" id="{6AA1222C-7A75-95F5-8F23-04093E2D1A33}"/>
              </a:ext>
            </a:extLst>
          </p:cNvPr>
          <p:cNvPicPr>
            <a:picLocks noChangeAspect="1"/>
          </p:cNvPicPr>
          <p:nvPr/>
        </p:nvPicPr>
        <p:blipFill>
          <a:blip r:embed="rId3"/>
          <a:stretch>
            <a:fillRect/>
          </a:stretch>
        </p:blipFill>
        <p:spPr>
          <a:xfrm>
            <a:off x="3572083" y="1743279"/>
            <a:ext cx="4838827" cy="5078319"/>
          </a:xfrm>
          <a:prstGeom prst="rect">
            <a:avLst/>
          </a:prstGeom>
        </p:spPr>
      </p:pic>
    </p:spTree>
    <p:extLst>
      <p:ext uri="{BB962C8B-B14F-4D97-AF65-F5344CB8AC3E}">
        <p14:creationId xmlns:p14="http://schemas.microsoft.com/office/powerpoint/2010/main" val="175951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95D33E7-1C49-D125-C140-E5B6EFF6F60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E217C-AD0A-D504-213A-329EC37B175E}"/>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0764624-4732-47E5-9AAD-881D89D6E00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22.5 </a:t>
            </a:r>
            <a:r>
              <a:rPr lang="en-GB" sz="2400" b="1" dirty="0">
                <a:solidFill>
                  <a:schemeClr val="bg1"/>
                </a:solidFill>
                <a:latin typeface="Tw Cen MT (Body)"/>
                <a:ea typeface="+mj-ea"/>
                <a:cs typeface="Times New Roman" panose="02020603050405020304" pitchFamily="18" charset="0"/>
              </a:rPr>
              <a:t>Updating object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DB745039-9930-DC97-FF29-4A202DF4A79A}"/>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F285D82-A793-DBC8-D4F1-F4554E171E88}"/>
              </a:ext>
            </a:extLst>
          </p:cNvPr>
          <p:cNvSpPr>
            <a:spLocks noGrp="1"/>
          </p:cNvSpPr>
          <p:nvPr>
            <p:ph idx="1"/>
          </p:nvPr>
        </p:nvSpPr>
        <p:spPr>
          <a:xfrm>
            <a:off x="824732" y="1003705"/>
            <a:ext cx="11223577" cy="5802043"/>
          </a:xfrm>
        </p:spPr>
        <p:txBody>
          <a:bodyPr>
            <a:noAutofit/>
          </a:bodyPr>
          <a:lstStyle/>
          <a:p>
            <a:pPr lvl="1">
              <a:lnSpc>
                <a:spcPct val="110000"/>
              </a:lnSpc>
            </a:pPr>
            <a:r>
              <a:rPr lang="en-US" sz="2100" b="0" i="0" dirty="0">
                <a:solidFill>
                  <a:srgbClr val="000000"/>
                </a:solidFill>
                <a:effectLst/>
                <a:latin typeface="Tw Cen MT (Body)"/>
              </a:rPr>
              <a:t>A VHPI program may update the value of certain objects in the design hierarchy information model using the </a:t>
            </a:r>
            <a:r>
              <a:rPr lang="en-US" sz="2100" b="1" i="0" dirty="0" err="1">
                <a:solidFill>
                  <a:srgbClr val="000000"/>
                </a:solidFill>
                <a:effectLst/>
                <a:latin typeface="Tw Cen MT (Body)"/>
              </a:rPr>
              <a:t>vhpi_put_value</a:t>
            </a:r>
            <a:r>
              <a:rPr lang="en-US" sz="2100" b="0" i="0" dirty="0">
                <a:solidFill>
                  <a:srgbClr val="000000"/>
                </a:solidFill>
                <a:effectLst/>
                <a:latin typeface="Tw Cen MT (Body)"/>
              </a:rPr>
              <a:t> function (see 23.28)</a:t>
            </a:r>
          </a:p>
          <a:p>
            <a:pPr lvl="1">
              <a:lnSpc>
                <a:spcPct val="110000"/>
              </a:lnSpc>
            </a:pPr>
            <a:r>
              <a:rPr lang="en-US" sz="2100" b="0" i="0" dirty="0">
                <a:solidFill>
                  <a:srgbClr val="000000"/>
                </a:solidFill>
                <a:effectLst/>
                <a:latin typeface="Tw Cen MT (Body)"/>
              </a:rPr>
              <a:t> The objects for which it is legal to update the value are: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objDecl</a:t>
            </a:r>
            <a:r>
              <a:rPr lang="en-US" sz="2100" b="0" i="0" dirty="0">
                <a:solidFill>
                  <a:srgbClr val="000000"/>
                </a:solidFill>
                <a:effectLst/>
                <a:latin typeface="Tw Cen MT (Body)"/>
              </a:rPr>
              <a:t>: </a:t>
            </a:r>
            <a:r>
              <a:rPr lang="en-US" sz="2100" b="1" i="0" dirty="0" err="1">
                <a:solidFill>
                  <a:srgbClr val="000000"/>
                </a:solidFill>
                <a:effectLst/>
                <a:latin typeface="Tw Cen MT (Body)"/>
              </a:rPr>
              <a:t>genericDecl</a:t>
            </a:r>
            <a:r>
              <a:rPr lang="en-US" sz="2100" b="0" i="0" dirty="0">
                <a:solidFill>
                  <a:srgbClr val="000000"/>
                </a:solidFill>
                <a:effectLst/>
                <a:latin typeface="Tw Cen MT (Body)"/>
              </a:rPr>
              <a:t>, </a:t>
            </a:r>
            <a:r>
              <a:rPr lang="en-US" sz="2100" b="1" i="0" dirty="0" err="1">
                <a:solidFill>
                  <a:srgbClr val="000000"/>
                </a:solidFill>
                <a:effectLst/>
                <a:latin typeface="Tw Cen MT (Body)"/>
              </a:rPr>
              <a:t>sigDecl</a:t>
            </a:r>
            <a:r>
              <a:rPr lang="en-US" sz="2100" b="0" i="0" dirty="0">
                <a:solidFill>
                  <a:srgbClr val="000000"/>
                </a:solidFill>
                <a:effectLst/>
                <a:latin typeface="Tw Cen MT (Body)"/>
              </a:rPr>
              <a:t>, </a:t>
            </a:r>
            <a:r>
              <a:rPr lang="en-US" sz="2100" b="1" i="0" dirty="0" err="1">
                <a:solidFill>
                  <a:srgbClr val="000000"/>
                </a:solidFill>
                <a:effectLst/>
                <a:latin typeface="Tw Cen MT (Body)"/>
              </a:rPr>
              <a:t>varDecl</a:t>
            </a:r>
            <a:r>
              <a:rPr lang="en-US" sz="2100" b="0" i="0" dirty="0">
                <a:solidFill>
                  <a:srgbClr val="000000"/>
                </a:solidFill>
                <a:effectLst/>
                <a:latin typeface="Tw Cen MT (Body)"/>
              </a:rPr>
              <a:t>, </a:t>
            </a:r>
            <a:r>
              <a:rPr lang="en-US" sz="2100" b="1" i="0" dirty="0" err="1">
                <a:solidFill>
                  <a:srgbClr val="000000"/>
                </a:solidFill>
                <a:effectLst/>
                <a:latin typeface="Tw Cen MT (Body)"/>
              </a:rPr>
              <a:t>portDecl</a:t>
            </a:r>
            <a:r>
              <a:rPr lang="en-US" sz="2100" b="0" i="0" dirty="0">
                <a:solidFill>
                  <a:srgbClr val="000000"/>
                </a:solidFill>
                <a:effectLst/>
                <a:latin typeface="Tw Cen MT (Body)"/>
              </a:rPr>
              <a:t>, </a:t>
            </a:r>
            <a:r>
              <a:rPr lang="en-US" sz="2100" b="1" i="0" dirty="0" err="1">
                <a:solidFill>
                  <a:srgbClr val="000000"/>
                </a:solidFill>
                <a:effectLst/>
                <a:latin typeface="Tw Cen MT (Body)"/>
              </a:rPr>
              <a:t>sigParamDecl</a:t>
            </a:r>
            <a:r>
              <a:rPr lang="en-US" sz="2100" b="0" i="0" dirty="0">
                <a:solidFill>
                  <a:srgbClr val="000000"/>
                </a:solidFill>
                <a:effectLst/>
                <a:latin typeface="Tw Cen MT (Body)"/>
              </a:rPr>
              <a:t>, or </a:t>
            </a:r>
            <a:r>
              <a:rPr lang="en-US" sz="2100" b="1" i="0" dirty="0" err="1">
                <a:solidFill>
                  <a:srgbClr val="000000"/>
                </a:solidFill>
                <a:effectLst/>
                <a:latin typeface="Tw Cen MT (Body)"/>
              </a:rPr>
              <a:t>varParamDecl</a:t>
            </a:r>
            <a:endParaRPr lang="en-US" sz="2100" b="1" i="0" dirty="0">
              <a:solidFill>
                <a:srgbClr val="000000"/>
              </a:solidFill>
              <a:effectLst/>
              <a:latin typeface="Tw Cen MT (Body)"/>
            </a:endParaRP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aliasDecl</a:t>
            </a:r>
            <a:r>
              <a:rPr lang="en-US" sz="2100" dirty="0">
                <a:solidFill>
                  <a:srgbClr val="000000"/>
                </a:solidFill>
                <a:latin typeface="Tw Cen MT (Body)"/>
              </a:rPr>
              <a:t> </a:t>
            </a:r>
            <a:r>
              <a:rPr lang="en-US" sz="2100" b="0" i="0" dirty="0">
                <a:solidFill>
                  <a:srgbClr val="000000"/>
                </a:solidFill>
                <a:effectLst/>
                <a:latin typeface="Tw Cen MT (Body)"/>
              </a:rPr>
              <a:t>whose target object of the </a:t>
            </a:r>
            <a:r>
              <a:rPr lang="en-US" sz="2100" b="1" i="0" dirty="0" err="1">
                <a:solidFill>
                  <a:srgbClr val="000000"/>
                </a:solidFill>
                <a:effectLst/>
                <a:latin typeface="Tw Cen MT (Body)"/>
              </a:rPr>
              <a:t>aliasedName</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prefixedName</a:t>
            </a:r>
            <a:r>
              <a:rPr lang="en-US" sz="2100" b="0" i="0" dirty="0">
                <a:solidFill>
                  <a:srgbClr val="000000"/>
                </a:solidFill>
                <a:effectLst/>
                <a:latin typeface="Tw Cen MT (Body)"/>
              </a:rPr>
              <a:t>: </a:t>
            </a:r>
            <a:r>
              <a:rPr lang="en-US" sz="2100" b="1" i="0" dirty="0" err="1">
                <a:solidFill>
                  <a:srgbClr val="000000"/>
                </a:solidFill>
                <a:effectLst/>
                <a:latin typeface="Tw Cen MT (Body)"/>
              </a:rPr>
              <a:t>indexedName</a:t>
            </a:r>
            <a:r>
              <a:rPr lang="en-US" sz="2100" b="0" i="0" dirty="0">
                <a:solidFill>
                  <a:srgbClr val="000000"/>
                </a:solidFill>
                <a:effectLst/>
                <a:latin typeface="Tw Cen MT (Body)"/>
              </a:rPr>
              <a:t>, </a:t>
            </a:r>
            <a:r>
              <a:rPr lang="en-US" sz="2100" b="1" i="0" dirty="0" err="1">
                <a:solidFill>
                  <a:srgbClr val="000000"/>
                </a:solidFill>
                <a:effectLst/>
                <a:latin typeface="Tw Cen MT (Body)"/>
              </a:rPr>
              <a:t>sliceName</a:t>
            </a:r>
            <a:r>
              <a:rPr lang="en-US" sz="2100" b="0" i="0" dirty="0">
                <a:solidFill>
                  <a:srgbClr val="000000"/>
                </a:solidFill>
                <a:effectLst/>
                <a:latin typeface="Tw Cen MT (Body)"/>
              </a:rPr>
              <a:t>, or </a:t>
            </a:r>
            <a:r>
              <a:rPr lang="en-US" sz="2100" b="1" i="0" dirty="0" err="1">
                <a:solidFill>
                  <a:srgbClr val="000000"/>
                </a:solidFill>
                <a:effectLst/>
                <a:latin typeface="Tw Cen MT (Body)"/>
              </a:rPr>
              <a:t>selectedName</a:t>
            </a:r>
            <a:r>
              <a:rPr lang="en-US" sz="2100" b="0" i="0" dirty="0">
                <a:solidFill>
                  <a:srgbClr val="000000"/>
                </a:solidFill>
                <a:effectLst/>
                <a:latin typeface="Tw Cen MT (Body)"/>
              </a:rPr>
              <a:t>, provided the target object of the </a:t>
            </a:r>
            <a:r>
              <a:rPr lang="en-US" sz="2100" b="1" i="0" dirty="0">
                <a:solidFill>
                  <a:srgbClr val="000000"/>
                </a:solidFill>
                <a:effectLst/>
                <a:latin typeface="Tw Cen MT (Body)"/>
              </a:rPr>
              <a:t>prefix</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derefObj</a:t>
            </a:r>
            <a:r>
              <a:rPr lang="en-US" sz="2100" b="1" i="0" dirty="0">
                <a:solidFill>
                  <a:srgbClr val="000000"/>
                </a:solidFill>
                <a:effectLst/>
                <a:latin typeface="Tw Cen MT (Body)"/>
              </a:rPr>
              <a:t>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driver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port</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funcCall</a:t>
            </a:r>
            <a:r>
              <a:rPr lang="en-US" sz="2100" dirty="0">
                <a:latin typeface="Tw Cen MT (Body)"/>
              </a:rPr>
              <a:t> </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3970843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0B9DAF-EE43-13A6-36C1-639D4E5DC1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A06F207-1F10-EDA0-9554-F7583C568A6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76BC570-4180-8309-9467-23B05BDDE2C6}"/>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22.6 </a:t>
            </a:r>
            <a:r>
              <a:rPr lang="en-GB" sz="2400" b="1" dirty="0">
                <a:solidFill>
                  <a:schemeClr val="bg1"/>
                </a:solidFill>
                <a:latin typeface="Tw Cen MT (Body)"/>
                <a:ea typeface="+mj-ea"/>
                <a:cs typeface="Times New Roman" panose="02020603050405020304" pitchFamily="18" charset="0"/>
              </a:rPr>
              <a:t>Scheduling transactions on drivers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29A47987-3F04-8259-3812-9042E4D3D640}"/>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6E0087BB-7AA1-0523-E9A1-F0692C620622}"/>
              </a:ext>
            </a:extLst>
          </p:cNvPr>
          <p:cNvSpPr>
            <a:spLocks noGrp="1"/>
          </p:cNvSpPr>
          <p:nvPr>
            <p:ph idx="1"/>
          </p:nvPr>
        </p:nvSpPr>
        <p:spPr>
          <a:xfrm>
            <a:off x="824733" y="1003705"/>
            <a:ext cx="11149554" cy="5802043"/>
          </a:xfrm>
        </p:spPr>
        <p:txBody>
          <a:bodyPr>
            <a:noAutofit/>
          </a:bodyPr>
          <a:lstStyle/>
          <a:p>
            <a:pPr lvl="1">
              <a:lnSpc>
                <a:spcPct val="110000"/>
              </a:lnSpc>
            </a:pPr>
            <a:r>
              <a:rPr lang="en-US" sz="2200" b="0" i="0" dirty="0">
                <a:solidFill>
                  <a:srgbClr val="000000"/>
                </a:solidFill>
                <a:effectLst/>
                <a:latin typeface="Tw Cen MT (Body)"/>
              </a:rPr>
              <a:t>A VHPI program may schedule a transaction on a driver or transactions on drivers in a collection of drivers using the </a:t>
            </a:r>
            <a:r>
              <a:rPr lang="en-US" sz="2200" b="1" i="0" dirty="0" err="1">
                <a:solidFill>
                  <a:srgbClr val="000000"/>
                </a:solidFill>
                <a:effectLst/>
                <a:latin typeface="Tw Cen MT (Body)"/>
              </a:rPr>
              <a:t>vhpi_schedule_transaction</a:t>
            </a:r>
            <a:r>
              <a:rPr lang="en-US" sz="2200" b="1" i="0" dirty="0">
                <a:solidFill>
                  <a:srgbClr val="000000"/>
                </a:solidFill>
                <a:effectLst/>
                <a:latin typeface="Tw Cen MT (Body)"/>
              </a:rPr>
              <a:t> </a:t>
            </a:r>
            <a:r>
              <a:rPr lang="en-US" sz="2200" b="0" i="0" dirty="0">
                <a:solidFill>
                  <a:srgbClr val="000000"/>
                </a:solidFill>
                <a:effectLst/>
                <a:latin typeface="Tw Cen MT (Body)"/>
              </a:rPr>
              <a:t>function (see 23.34)</a:t>
            </a:r>
          </a:p>
          <a:p>
            <a:pPr lvl="1">
              <a:lnSpc>
                <a:spcPct val="110000"/>
              </a:lnSpc>
            </a:pPr>
            <a:r>
              <a:rPr lang="en-US" sz="2200" b="0" i="0" dirty="0">
                <a:solidFill>
                  <a:srgbClr val="000000"/>
                </a:solidFill>
                <a:effectLst/>
                <a:latin typeface="Tw Cen MT (Body)"/>
              </a:rPr>
              <a:t>The effect of </a:t>
            </a:r>
            <a:r>
              <a:rPr lang="en-US" sz="2200" b="1" i="1" dirty="0">
                <a:solidFill>
                  <a:srgbClr val="000000"/>
                </a:solidFill>
                <a:effectLst/>
                <a:latin typeface="Tw Cen MT (Body)"/>
              </a:rPr>
              <a:t>scheduling</a:t>
            </a:r>
            <a:r>
              <a:rPr lang="en-US" sz="2200" b="0" i="0" dirty="0">
                <a:solidFill>
                  <a:srgbClr val="000000"/>
                </a:solidFill>
                <a:effectLst/>
                <a:latin typeface="Tw Cen MT (Body)"/>
              </a:rPr>
              <a:t> a transaction on a driver is to modify the projected output waveform of the driver according to the rules described in 10.5.2.2</a:t>
            </a:r>
            <a:endParaRPr lang="en-US" sz="2200" dirty="0">
              <a:solidFill>
                <a:srgbClr val="000000"/>
              </a:solidFill>
              <a:latin typeface="Tw Cen MT (Body)"/>
            </a:endParaRPr>
          </a:p>
          <a:p>
            <a:pPr lvl="1">
              <a:lnSpc>
                <a:spcPct val="110000"/>
              </a:lnSpc>
            </a:pPr>
            <a:r>
              <a:rPr lang="en-US" sz="2200" b="0" i="0" dirty="0">
                <a:solidFill>
                  <a:srgbClr val="000000"/>
                </a:solidFill>
                <a:effectLst/>
                <a:latin typeface="Tw Cen MT (Body)"/>
              </a:rPr>
              <a:t>The value provided for each driver in a value structure to the </a:t>
            </a:r>
            <a:r>
              <a:rPr lang="en-US" sz="2200" b="1" i="0" dirty="0" err="1">
                <a:solidFill>
                  <a:srgbClr val="000000"/>
                </a:solidFill>
                <a:effectLst/>
                <a:latin typeface="Tw Cen MT (Body)"/>
              </a:rPr>
              <a:t>vhpi_schedule_transaction</a:t>
            </a:r>
            <a:r>
              <a:rPr lang="en-US" sz="2200" b="1" dirty="0">
                <a:solidFill>
                  <a:srgbClr val="000000"/>
                </a:solidFill>
                <a:latin typeface="Tw Cen MT (Body)"/>
              </a:rPr>
              <a:t> </a:t>
            </a:r>
            <a:r>
              <a:rPr lang="en-US" sz="2200" b="0" i="0" dirty="0">
                <a:solidFill>
                  <a:srgbClr val="000000"/>
                </a:solidFill>
                <a:effectLst/>
                <a:latin typeface="Tw Cen MT (Body)"/>
              </a:rPr>
              <a:t>function is used as the value component of a transaction assigned to the driver</a:t>
            </a:r>
          </a:p>
          <a:p>
            <a:pPr lvl="1">
              <a:lnSpc>
                <a:spcPct val="110000"/>
              </a:lnSpc>
            </a:pPr>
            <a:r>
              <a:rPr lang="en-US" sz="2200" b="0" i="0" dirty="0">
                <a:solidFill>
                  <a:srgbClr val="000000"/>
                </a:solidFill>
                <a:effectLst/>
                <a:latin typeface="Tw Cen MT (Body)"/>
              </a:rPr>
              <a:t>The time component of the transaction and the delay mechanism are determined as described in 23.34</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86375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Essential for testing: </a:t>
            </a:r>
            <a:r>
              <a:rPr lang="en-US" sz="2000" dirty="0">
                <a:solidFill>
                  <a:schemeClr val="bg1"/>
                </a:solidFill>
                <a:latin typeface="Times New Roman" panose="02020603050405020304" pitchFamily="18" charset="0"/>
                <a:cs typeface="Times New Roman" panose="02020603050405020304" pitchFamily="18" charset="0"/>
              </a:rPr>
              <a:t>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Unspecified types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endParaRPr kumimoji="0" lang="tr-TR" altLang="tr-TR" sz="2000" b="0" i="0" u="none" strike="noStrike" cap="none" normalizeH="0" baseline="0" dirty="0">
              <a:ln>
                <a:noFill/>
              </a:ln>
              <a:solidFill>
                <a:schemeClr val="tx1"/>
              </a:solidFill>
              <a:effectLst/>
            </a:endParaRP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6338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40652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a:t>
            </a:r>
            <a:r>
              <a:rPr lang="tr-TR" altLang="tr-TR" sz="2300" b="1" dirty="0">
                <a:solidFill>
                  <a:schemeClr val="bg1"/>
                </a:solidFill>
                <a:latin typeface="Tw Cen MT (Body)"/>
                <a:cs typeface="Times New Roman" panose="02020603050405020304" pitchFamily="18" charset="0"/>
              </a:rPr>
              <a: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en-GB" altLang="tr-TR" sz="2300" b="0" i="0" u="none" strike="noStrike" cap="none" normalizeH="0" baseline="0" dirty="0">
                <a:ln>
                  <a:noFill/>
                </a:ln>
                <a:solidFill>
                  <a:schemeClr val="bg1"/>
                </a:solidFill>
                <a:effectLst/>
                <a:latin typeface="Tw Cen MT (Body)"/>
                <a:cs typeface="Times New Roman" panose="02020603050405020304" pitchFamily="18" charset="0"/>
              </a:rPr>
              <a:t>w</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ait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GB" sz="1300" b="0" dirty="0">
                <a:solidFill>
                  <a:srgbClr val="FFFFFF"/>
                </a:solidFill>
                <a:highlight>
                  <a:srgbClr val="000000"/>
                </a:highlight>
                <a:latin typeface="Times New Roman" panose="02020603050405020304" pitchFamily="18" charset="0"/>
                <a:cs typeface="Times New Roman" panose="02020603050405020304" pitchFamily="18" charset="0"/>
              </a:rPr>
              <a:t>l</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GB" sz="1300" b="1"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L1;</a:t>
              </a:r>
              <a:endParaRPr lang="en-GB" sz="1400" dirty="0">
                <a:solidFill>
                  <a:srgbClr val="FF66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a:t>
            </a:r>
            <a:r>
              <a:rPr lang="en-GB" sz="4000" b="1" dirty="0">
                <a:solidFill>
                  <a:schemeClr val="bg1"/>
                </a:solidFill>
                <a:latin typeface="Tw Cen MT (Body)"/>
                <a:ea typeface="+mj-ea"/>
                <a:cs typeface="Times New Roman" panose="02020603050405020304" pitchFamily="18" charset="0"/>
              </a:rPr>
              <a:t>I</a:t>
            </a:r>
            <a:r>
              <a:rPr lang="tr-TR" sz="4000" b="1" dirty="0">
                <a:solidFill>
                  <a:schemeClr val="bg1"/>
                </a:solidFill>
                <a:latin typeface="Tw Cen MT (Body)"/>
                <a:ea typeface="+mj-ea"/>
                <a:cs typeface="Times New Roman" panose="02020603050405020304" pitchFamily="18" charset="0"/>
              </a:rPr>
              <a:t>ONS</a:t>
            </a:r>
            <a:r>
              <a:rPr lang="en-GB" sz="4000" b="1" dirty="0">
                <a:solidFill>
                  <a:schemeClr val="bg1"/>
                </a:solidFill>
                <a:latin typeface="Tw Cen MT (Body)"/>
                <a:ea typeface="+mj-ea"/>
                <a:cs typeface="Times New Roman" panose="02020603050405020304" pitchFamily="18" charset="0"/>
              </a:rPr>
              <a:t> (continues)</a:t>
            </a:r>
            <a:r>
              <a:rPr lang="tr-TR" sz="4000" b="1" dirty="0">
                <a:solidFill>
                  <a:schemeClr val="bg1"/>
                </a:solidFill>
                <a:latin typeface="Tw Cen MT (Body)"/>
                <a:ea typeface="+mj-ea"/>
                <a:cs typeface="Times New Roman" panose="02020603050405020304" pitchFamily="18" charset="0"/>
              </a:rPr>
              <a:t>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3310</TotalTime>
  <Words>18576</Words>
  <Application>Microsoft Office PowerPoint</Application>
  <PresentationFormat>Widescreen</PresentationFormat>
  <Paragraphs>2410</Paragraphs>
  <Slides>126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790</cp:revision>
  <dcterms:created xsi:type="dcterms:W3CDTF">2024-07-21T06:30:33Z</dcterms:created>
  <dcterms:modified xsi:type="dcterms:W3CDTF">2025-01-05T19:13:53Z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